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963AE-13A4-9E97-F31F-2500AB0D3B9A}" v="73" dt="2021-03-29T20:38:27.909"/>
    <p1510:client id="{1416B89F-7077-B000-FAD1-C96866CC8189}" v="5" dt="2021-03-26T15:44:02.690"/>
    <p1510:client id="{18031062-4714-A964-23D1-A27C41A3F5C7}" v="174" dt="2021-03-29T18:26:55.181"/>
    <p1510:client id="{19A4B69F-A033-B000-FAD1-C7DC2C2C9A3E}" v="3" dt="2021-03-22T03:58:41.922"/>
    <p1510:client id="{2170E631-DE6E-E87A-4ED2-DC94E6C04BCC}" v="257" dt="2021-03-22T19:57:16.409"/>
    <p1510:client id="{2D6C3EEF-D1CA-C867-E251-3696E3FF9F5A}" v="33" dt="2021-03-22T21:56:15.039"/>
    <p1510:client id="{38E0B79F-0078-B000-D000-49AD906381AD}" v="12" dt="2021-03-26T00:04:31.373"/>
    <p1510:client id="{4477F921-E809-963F-FE4B-C12A39E736E7}" v="47" dt="2021-04-02T00:08:35.883"/>
    <p1510:client id="{4CD7AB20-AB81-854B-4545-0978F1427C58}" v="18" dt="2021-04-01T03:55:36.504"/>
    <p1510:client id="{5AC7B89F-700F-B000-FAD1-C156CE6CFA70}" v="3" dt="2021-03-28T19:27:11.833"/>
    <p1510:client id="{5E16B89F-7001-B000-FAD1-C1FB693F0506}" v="141" dt="2021-03-26T15:58:29.152"/>
    <p1510:client id="{6097B69F-E024-B000-FA84-29322C63835F}" v="119" dt="2021-03-22T00:34:06.030"/>
    <p1510:client id="{621EB99F-8002-B000-FA84-29BF5AEEEF3D}" v="16" dt="2021-03-29T20:58:03.639"/>
    <p1510:client id="{624AABE6-B38D-4977-B1FE-9CCF65EC03A4}" v="793" dt="2021-03-21T04:15:26.919"/>
    <p1510:client id="{7B98B69F-809F-B000-FAD1-C0AE21DC731D}" v="10" dt="2021-03-22T00:38:05.990"/>
    <p1510:client id="{8FD7B99F-608D-B000-FA84-2F5D5952005E}" v="23" dt="2021-04-01T02:40:12.267"/>
    <p1510:client id="{9BC9F94C-A2BD-D1FC-00D6-8ECA656036FA}" v="28" dt="2021-03-22T22:19:08.874"/>
    <p1510:client id="{BA34F2C0-CD1F-DC9A-CAEC-29B350042C80}" v="23" dt="2021-03-29T22:20:23.055"/>
    <p1510:client id="{BD13B89F-F008-B000-FAC2-4BCD20E72F18}" v="15" dt="2021-03-26T15:04:04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6181"/>
            <a:ext cx="9144000" cy="193732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Optimization in Space Flight Mechanics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7800"/>
            <a:ext cx="9144000" cy="21931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Amber Scarbrough, Dr. Davide Conte</a:t>
            </a:r>
            <a:endParaRPr lang="en-US">
              <a:latin typeface="Arial"/>
              <a:cs typeface="Arial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Embry-Riddle Aeronautical University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Anne Boettcher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Arizona Space Grant Symposium</a:t>
            </a:r>
          </a:p>
        </p:txBody>
      </p:sp>
      <p:pic>
        <p:nvPicPr>
          <p:cNvPr id="5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C6042D55-9FC7-4E54-ADBD-0B5BB3BB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587" y="4649682"/>
            <a:ext cx="1473200" cy="2011574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FB50261-BCA0-42D0-98BD-91079C3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4827653"/>
            <a:ext cx="2251075" cy="17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Conclusion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C6072-595C-4961-B8E0-D65B0AAB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ea typeface="+mn-lt"/>
                <a:cs typeface="+mn-lt"/>
              </a:rPr>
              <a:t>Further work can be applied to include the original transfer orbit using backwards time integration.</a:t>
            </a:r>
            <a:endParaRPr lang="en-US" dirty="0">
              <a:latin typeface="Arial"/>
              <a:cs typeface="Calibri" panose="020F0502020204030204"/>
            </a:endParaRPr>
          </a:p>
        </p:txBody>
      </p:sp>
      <p:pic>
        <p:nvPicPr>
          <p:cNvPr id="3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AB3F1D4-B258-415A-A470-7E59EBCA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912AA56-C53F-4CE1-9E35-5A71BAB7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378EE2A-3398-417E-AAA8-4C0777DD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11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C9805AE-414D-439C-B6A9-C87195BB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61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Problem </a:t>
            </a:r>
            <a:r>
              <a:rPr lang="en-US" dirty="0">
                <a:latin typeface="Arial"/>
                <a:cs typeface="Arial"/>
              </a:rPr>
              <a:t>Statement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EEEEDDDC-C12F-4E6D-9573-22263832C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30437" y="1515413"/>
            <a:ext cx="7570931" cy="42905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DEA93-0177-41DA-B1BE-4C0D742831FA}"/>
              </a:ext>
            </a:extLst>
          </p:cNvPr>
          <p:cNvSpPr txBox="1"/>
          <p:nvPr/>
        </p:nvSpPr>
        <p:spPr>
          <a:xfrm>
            <a:off x="5458679" y="5561259"/>
            <a:ext cx="511074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Source: </a:t>
            </a:r>
            <a:r>
              <a:rPr lang="en-US" sz="11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https://inventionsky.com/mars-moons-phobos-and-deimos/</a:t>
            </a:r>
          </a:p>
        </p:txBody>
      </p:sp>
    </p:spTree>
    <p:extLst>
      <p:ext uri="{BB962C8B-B14F-4D97-AF65-F5344CB8AC3E}">
        <p14:creationId xmlns:p14="http://schemas.microsoft.com/office/powerpoint/2010/main" val="374373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Problem of Interest</a:t>
            </a:r>
          </a:p>
        </p:txBody>
      </p:sp>
      <p:pic>
        <p:nvPicPr>
          <p:cNvPr id="7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378EE2A-3398-417E-AAA8-4C0777DD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C9805AE-414D-439C-B6A9-C87195BB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6B376-30C6-4EDF-9827-3EFA7E379097}"/>
              </a:ext>
            </a:extLst>
          </p:cNvPr>
          <p:cNvSpPr txBox="1"/>
          <p:nvPr/>
        </p:nvSpPr>
        <p:spPr>
          <a:xfrm>
            <a:off x="1860843" y="5377342"/>
            <a:ext cx="323219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Arial"/>
                <a:cs typeface="Calibri"/>
              </a:rPr>
              <a:t>Source: </a:t>
            </a:r>
            <a:r>
              <a:rPr lang="en-US" sz="800" dirty="0">
                <a:latin typeface="Arial"/>
                <a:ea typeface="+mn-lt"/>
                <a:cs typeface="+mn-lt"/>
              </a:rPr>
              <a:t>http://www.earth-site.co.uk/Education/martian-moons/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4B3E836-130D-4B87-BC55-8DEE98814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5605" y="1481498"/>
            <a:ext cx="3342698" cy="3896015"/>
          </a:xfrm>
        </p:spPr>
      </p:pic>
      <p:pic>
        <p:nvPicPr>
          <p:cNvPr id="9" name="Picture 9" descr="Chart&#10;&#10;Description automatically generated">
            <a:extLst>
              <a:ext uri="{FF2B5EF4-FFF2-40B4-BE49-F238E27FC236}">
                <a16:creationId xmlns:a16="http://schemas.microsoft.com/office/drawing/2014/main" id="{38D2306E-8FF7-4CB3-96D9-0C3D9CBE9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25" y="1450593"/>
            <a:ext cx="5553075" cy="44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EF79DBD8-D5B3-4AC6-B5F1-592743647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86" y="1680074"/>
            <a:ext cx="6457838" cy="3666394"/>
          </a:xfrm>
        </p:spPr>
      </p:pic>
      <p:pic>
        <p:nvPicPr>
          <p:cNvPr id="7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378EE2A-3398-417E-AAA8-4C0777DD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C9805AE-414D-439C-B6A9-C87195BB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1C31E-6718-4A40-923A-CD863C3FC5DE}"/>
              </a:ext>
            </a:extLst>
          </p:cNvPr>
          <p:cNvSpPr txBox="1"/>
          <p:nvPr/>
        </p:nvSpPr>
        <p:spPr>
          <a:xfrm>
            <a:off x="3525749" y="5529208"/>
            <a:ext cx="52774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Arial"/>
                <a:cs typeface="Arial"/>
              </a:rPr>
              <a:t>Source: Source: Conte, D., Spencer, D., "Mission analysis for Earth to Mars-Phobos distant Retrograde Orbits", Acta Astronautica, 2018.</a:t>
            </a:r>
            <a:endParaRPr lang="en-US" sz="800">
              <a:latin typeface="Arial"/>
              <a:ea typeface="+mn-lt"/>
              <a:cs typeface="+mn-lt"/>
            </a:endParaRPr>
          </a:p>
          <a:p>
            <a:endParaRPr lang="en-US" sz="8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96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 - Optimization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B92CD-54FB-4230-AAD2-CD653B09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Arial"/>
                <a:ea typeface="+mn-lt"/>
                <a:cs typeface="+mn-lt"/>
              </a:rPr>
              <a:t>Based on the behavioral patterns of swarms of bees in a field trying to locate an area of the highest density of flowers.</a:t>
            </a:r>
          </a:p>
          <a:p>
            <a:pPr marL="457200" indent="-457200"/>
            <a:endParaRPr lang="en-US" dirty="0">
              <a:latin typeface="Arial"/>
              <a:ea typeface="+mn-lt"/>
              <a:cs typeface="Calibri"/>
            </a:endParaRPr>
          </a:p>
          <a:p>
            <a:pPr marL="0" indent="0">
              <a:buNone/>
            </a:pPr>
            <a:endParaRPr lang="en-US" dirty="0">
              <a:latin typeface="Arial"/>
              <a:ea typeface="+mn-lt"/>
              <a:cs typeface="Calibri"/>
            </a:endParaRPr>
          </a:p>
        </p:txBody>
      </p:sp>
      <p:pic>
        <p:nvPicPr>
          <p:cNvPr id="7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378EE2A-3398-417E-AAA8-4C0777DD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C9805AE-414D-439C-B6A9-C87195BB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07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PSO Algorithm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7EDB3FEE-2C83-4CE0-AE4D-D79CF43C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FFBC5F9-BAB0-41E5-A3E6-3CC89643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pic>
        <p:nvPicPr>
          <p:cNvPr id="8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74E75FD-C5BA-4BE9-93B6-C41B1097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3459" y="1663700"/>
            <a:ext cx="5594608" cy="4570413"/>
          </a:xfrm>
        </p:spPr>
      </p:pic>
    </p:spTree>
    <p:extLst>
      <p:ext uri="{BB962C8B-B14F-4D97-AF65-F5344CB8AC3E}">
        <p14:creationId xmlns:p14="http://schemas.microsoft.com/office/powerpoint/2010/main" val="403536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 - PSO</a:t>
            </a:r>
          </a:p>
        </p:txBody>
      </p:sp>
      <p:pic>
        <p:nvPicPr>
          <p:cNvPr id="8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378EE2A-3398-417E-AAA8-4C0777DD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10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C9805AE-414D-439C-B6A9-C87195BB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E5409-2CD1-4D5E-A429-512FCDF79D05}"/>
              </a:ext>
            </a:extLst>
          </p:cNvPr>
          <p:cNvSpPr txBox="1"/>
          <p:nvPr/>
        </p:nvSpPr>
        <p:spPr>
          <a:xfrm>
            <a:off x="3317144" y="5991263"/>
            <a:ext cx="621884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cs typeface="Calibri"/>
              </a:rPr>
              <a:t>Source: </a:t>
            </a:r>
            <a:r>
              <a:rPr lang="en-US" sz="1050">
                <a:ea typeface="+mn-lt"/>
                <a:cs typeface="+mn-lt"/>
              </a:rPr>
              <a:t>Zemzami, M., "An Evolutionary Hybrid Algorithm for Complex Optimization Problems," 2019.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68" y="1479329"/>
            <a:ext cx="7526857" cy="4239669"/>
          </a:xfrm>
        </p:spPr>
      </p:pic>
    </p:spTree>
    <p:extLst>
      <p:ext uri="{BB962C8B-B14F-4D97-AF65-F5344CB8AC3E}">
        <p14:creationId xmlns:p14="http://schemas.microsoft.com/office/powerpoint/2010/main" val="321789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3B92CD-54FB-4230-AAD2-CD653B090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sz="2600" dirty="0">
                    <a:latin typeface="Arial"/>
                    <a:ea typeface="+mn-lt"/>
                    <a:cs typeface="+mn-lt"/>
                  </a:rPr>
                  <a:t>Global best solutions for the desired amplitude of the new orbit,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𝐴</m:t>
                        </m:r>
                      </m:e>
                      <m:sub>
                        <m:r>
                          <a:rPr lang="en-US" sz="260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600" dirty="0">
                    <a:latin typeface="Arial"/>
                    <a:ea typeface="+mn-lt"/>
                    <a:cs typeface="+mn-lt"/>
                  </a:rPr>
                  <a:t>. </a:t>
                </a:r>
                <a:endParaRPr lang="en-US" dirty="0">
                  <a:latin typeface="Arial"/>
                  <a:ea typeface="+mn-lt"/>
                  <a:cs typeface="Calibri"/>
                </a:endParaRPr>
              </a:p>
              <a:p>
                <a:pPr marL="0" indent="0">
                  <a:buNone/>
                </a:pPr>
                <a:endParaRPr lang="en-US" dirty="0">
                  <a:latin typeface="Arial"/>
                  <a:ea typeface="+mn-lt"/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3B92CD-54FB-4230-AAD2-CD653B090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3F0FA7F0-29BC-4FCF-928E-D30F98A2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25A67B1-8112-41D6-A4EB-2B6C05515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4C057585-7C7F-4C9B-900B-D0EBEE64C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38" y="2748136"/>
            <a:ext cx="6512791" cy="2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3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8D01-8FF2-4A06-A0E7-0B905B0A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</p:txBody>
      </p:sp>
      <p:pic>
        <p:nvPicPr>
          <p:cNvPr id="6" name="Picture 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715E270-5784-4F67-897C-F86250E8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095" y="4973986"/>
            <a:ext cx="1235692" cy="168727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D87AA8-25FD-41D3-8BB4-92E921C8D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0" y="5321187"/>
            <a:ext cx="1715125" cy="1340069"/>
          </a:xfrm>
          <a:prstGeom prst="rect">
            <a:avLst/>
          </a:prstGeom>
        </p:spPr>
      </p:pic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10D6FB09-4FB7-45A9-AAB7-5DA9F369B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5553" y="1377201"/>
            <a:ext cx="6023279" cy="4883453"/>
          </a:xfrm>
        </p:spPr>
      </p:pic>
    </p:spTree>
    <p:extLst>
      <p:ext uri="{BB962C8B-B14F-4D97-AF65-F5344CB8AC3E}">
        <p14:creationId xmlns:p14="http://schemas.microsoft.com/office/powerpoint/2010/main" val="16079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Optimization in Space Flight Mechanics</vt:lpstr>
      <vt:lpstr>Problem Statement</vt:lpstr>
      <vt:lpstr>The Problem of Interest</vt:lpstr>
      <vt:lpstr>Objectives</vt:lpstr>
      <vt:lpstr>Methods - Optimization</vt:lpstr>
      <vt:lpstr>PSO Algorithm</vt:lpstr>
      <vt:lpstr>Methods - PSO</vt:lpstr>
      <vt:lpstr>Results</vt:lpstr>
      <vt:lpstr>Interpretation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Scarbrough, Amber B.</cp:lastModifiedBy>
  <cp:revision>278</cp:revision>
  <dcterms:created xsi:type="dcterms:W3CDTF">2021-03-20T20:51:32Z</dcterms:created>
  <dcterms:modified xsi:type="dcterms:W3CDTF">2021-04-02T18:03:21Z</dcterms:modified>
</cp:coreProperties>
</file>